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63" r:id="rId3"/>
    <p:sldId id="662" r:id="rId4"/>
    <p:sldId id="664" r:id="rId5"/>
    <p:sldId id="669" r:id="rId6"/>
    <p:sldId id="654" r:id="rId7"/>
    <p:sldId id="655" r:id="rId8"/>
    <p:sldId id="635" r:id="rId9"/>
    <p:sldId id="636" r:id="rId10"/>
    <p:sldId id="670" r:id="rId11"/>
    <p:sldId id="658" r:id="rId12"/>
    <p:sldId id="640" r:id="rId13"/>
    <p:sldId id="667" r:id="rId14"/>
    <p:sldId id="668" r:id="rId15"/>
    <p:sldId id="666" r:id="rId16"/>
  </p:sldIdLst>
  <p:sldSz cx="24384000" cy="13716000"/>
  <p:notesSz cx="6797675" cy="9928225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D9422F6E-4720-FD4E-AC11-CAA5BC2BFED7}">
          <p14:sldIdLst>
            <p14:sldId id="256"/>
            <p14:sldId id="663"/>
            <p14:sldId id="662"/>
            <p14:sldId id="664"/>
            <p14:sldId id="669"/>
            <p14:sldId id="654"/>
            <p14:sldId id="655"/>
            <p14:sldId id="635"/>
            <p14:sldId id="636"/>
            <p14:sldId id="670"/>
            <p14:sldId id="658"/>
            <p14:sldId id="640"/>
            <p14:sldId id="667"/>
            <p14:sldId id="668"/>
            <p14:sldId id="6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657"/>
    <a:srgbClr val="BE9C5A"/>
    <a:srgbClr val="87CB3D"/>
    <a:srgbClr val="B9D989"/>
    <a:srgbClr val="FDEFE3"/>
    <a:srgbClr val="EFE8F0"/>
    <a:srgbClr val="C0A6C4"/>
    <a:srgbClr val="E9F0F7"/>
    <a:srgbClr val="99B8DB"/>
    <a:srgbClr val="C3A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0" autoAdjust="0"/>
    <p:restoredTop sz="94541"/>
  </p:normalViewPr>
  <p:slideViewPr>
    <p:cSldViewPr snapToGrid="0">
      <p:cViewPr varScale="1">
        <p:scale>
          <a:sx n="52" d="100"/>
          <a:sy n="52" d="100"/>
        </p:scale>
        <p:origin x="162" y="2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F8BB-CED4-4D72-A1AF-44D13CE81AB6}" type="datetimeFigureOut">
              <a:rPr lang="sl-SI" smtClean="0"/>
              <a:t>1. 04. 2019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D23E8-88FE-431F-B164-D8F7B3513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30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76866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13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465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lang="sl-SI" sz="4400"/>
              <a:t>Uredite sloge besedila matrice</a:t>
            </a:r>
          </a:p>
          <a:p>
            <a:pPr lvl="1">
              <a:defRPr sz="1800"/>
            </a:pPr>
            <a:r>
              <a:rPr lang="sl-SI" sz="4400"/>
              <a:t>Druga raven</a:t>
            </a:r>
          </a:p>
          <a:p>
            <a:pPr lvl="2">
              <a:defRPr sz="1800"/>
            </a:pPr>
            <a:r>
              <a:rPr lang="sl-SI" sz="4400"/>
              <a:t>Tretja raven</a:t>
            </a:r>
          </a:p>
          <a:p>
            <a:pPr lvl="3">
              <a:defRPr sz="1800"/>
            </a:pPr>
            <a:r>
              <a:rPr lang="sl-SI" sz="4400"/>
              <a:t>Četrta raven</a:t>
            </a:r>
          </a:p>
          <a:p>
            <a:pPr lvl="4">
              <a:defRPr sz="1800"/>
            </a:pPr>
            <a:r>
              <a:rPr lang="sl-SI" sz="4400"/>
              <a:t>Peta raven</a:t>
            </a:r>
            <a:endParaRPr sz="440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lang="sl-SI" sz="4400"/>
              <a:t>Uredite sloge besedila matrice</a:t>
            </a:r>
          </a:p>
          <a:p>
            <a:pPr lvl="1">
              <a:defRPr sz="1800"/>
            </a:pPr>
            <a:r>
              <a:rPr lang="sl-SI" sz="4400"/>
              <a:t>Druga raven</a:t>
            </a:r>
          </a:p>
          <a:p>
            <a:pPr lvl="2">
              <a:defRPr sz="1800"/>
            </a:pPr>
            <a:r>
              <a:rPr lang="sl-SI" sz="4400"/>
              <a:t>Tretja raven</a:t>
            </a:r>
          </a:p>
          <a:p>
            <a:pPr lvl="3">
              <a:defRPr sz="1800"/>
            </a:pPr>
            <a:r>
              <a:rPr lang="sl-SI" sz="4400"/>
              <a:t>Četrta raven</a:t>
            </a:r>
          </a:p>
          <a:p>
            <a:pPr lvl="4">
              <a:defRPr sz="1800"/>
            </a:pPr>
            <a:r>
              <a:rPr lang="sl-SI" sz="4400"/>
              <a:t>Peta raven</a:t>
            </a:r>
            <a:endParaRPr sz="440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lang="sl-SI" sz="8400"/>
              <a:t>Uredite slog naslova matrice</a:t>
            </a:r>
            <a:endParaRPr sz="840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lang="sl-SI" sz="4400"/>
              <a:t>Uredite sloge besedila matrice</a:t>
            </a:r>
          </a:p>
          <a:p>
            <a:pPr lvl="1">
              <a:defRPr sz="1800"/>
            </a:pPr>
            <a:r>
              <a:rPr lang="sl-SI" sz="4400"/>
              <a:t>Druga raven</a:t>
            </a:r>
          </a:p>
          <a:p>
            <a:pPr lvl="2">
              <a:defRPr sz="1800"/>
            </a:pPr>
            <a:r>
              <a:rPr lang="sl-SI" sz="4400"/>
              <a:t>Tretja raven</a:t>
            </a:r>
          </a:p>
          <a:p>
            <a:pPr lvl="3">
              <a:defRPr sz="1800"/>
            </a:pPr>
            <a:r>
              <a:rPr lang="sl-SI" sz="4400"/>
              <a:t>Četrta raven</a:t>
            </a:r>
          </a:p>
          <a:p>
            <a:pPr lvl="4">
              <a:defRPr sz="1800"/>
            </a:pPr>
            <a:r>
              <a:rPr lang="sl-SI" sz="4400"/>
              <a:t>Peta raven</a:t>
            </a:r>
            <a:endParaRPr sz="440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5200"/>
              <a:t>Uredite sloge besedila matrice</a:t>
            </a:r>
          </a:p>
          <a:p>
            <a:pPr lvl="1">
              <a:defRPr sz="1800"/>
            </a:pPr>
            <a:r>
              <a:rPr lang="sl-SI" sz="5200"/>
              <a:t>Druga raven</a:t>
            </a:r>
          </a:p>
          <a:p>
            <a:pPr lvl="2">
              <a:defRPr sz="1800"/>
            </a:pPr>
            <a:r>
              <a:rPr lang="sl-SI" sz="5200"/>
              <a:t>Tretja raven</a:t>
            </a:r>
          </a:p>
          <a:p>
            <a:pPr lvl="3">
              <a:defRPr sz="1800"/>
            </a:pPr>
            <a:r>
              <a:rPr lang="sl-SI" sz="5200"/>
              <a:t>Četrta raven</a:t>
            </a:r>
          </a:p>
          <a:p>
            <a:pPr lvl="4">
              <a:defRPr sz="1800"/>
            </a:pPr>
            <a:r>
              <a:rPr lang="sl-SI" sz="5200"/>
              <a:t>Peta raven</a:t>
            </a:r>
            <a:endParaRPr sz="520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lang="sl-SI" sz="4500"/>
              <a:t>Uredite sloge besedila matrice</a:t>
            </a:r>
          </a:p>
          <a:p>
            <a:pPr lvl="1">
              <a:defRPr sz="1800"/>
            </a:pPr>
            <a:r>
              <a:rPr lang="sl-SI" sz="4500"/>
              <a:t>Druga raven</a:t>
            </a:r>
          </a:p>
          <a:p>
            <a:pPr lvl="2">
              <a:defRPr sz="1800"/>
            </a:pPr>
            <a:r>
              <a:rPr lang="sl-SI" sz="4500"/>
              <a:t>Tretja raven</a:t>
            </a:r>
          </a:p>
          <a:p>
            <a:pPr lvl="3">
              <a:defRPr sz="1800"/>
            </a:pPr>
            <a:r>
              <a:rPr lang="sl-SI" sz="4500"/>
              <a:t>Četrta raven</a:t>
            </a:r>
          </a:p>
          <a:p>
            <a:pPr lvl="4">
              <a:defRPr sz="1800"/>
            </a:pPr>
            <a:r>
              <a:rPr lang="sl-SI" sz="4500"/>
              <a:t>Peta raven</a:t>
            </a:r>
            <a:endParaRPr sz="450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5200"/>
              <a:t>Uredite sloge besedila matrice</a:t>
            </a:r>
          </a:p>
          <a:p>
            <a:pPr lvl="1">
              <a:defRPr sz="1800"/>
            </a:pPr>
            <a:r>
              <a:rPr lang="sl-SI" sz="5200"/>
              <a:t>Druga raven</a:t>
            </a:r>
          </a:p>
          <a:p>
            <a:pPr lvl="2">
              <a:defRPr sz="1800"/>
            </a:pPr>
            <a:r>
              <a:rPr lang="sl-SI" sz="5200"/>
              <a:t>Tretja raven</a:t>
            </a:r>
          </a:p>
          <a:p>
            <a:pPr lvl="3">
              <a:defRPr sz="1800"/>
            </a:pPr>
            <a:r>
              <a:rPr lang="sl-SI" sz="5200"/>
              <a:t>Četrta raven</a:t>
            </a:r>
          </a:p>
          <a:p>
            <a:pPr lvl="4">
              <a:defRPr sz="1800"/>
            </a:pPr>
            <a:r>
              <a:rPr lang="sl-SI" sz="5200"/>
              <a:t>Peta raven</a:t>
            </a:r>
            <a:endParaRPr sz="520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 eaLnBrk="1" hangingPunct="1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 eaLnBrk="1" hangingPunct="1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jetniskisklad.s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Gml9hWkswY0&amp;t=34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"/>
          <p:cNvSpPr/>
          <p:nvPr/>
        </p:nvSpPr>
        <p:spPr>
          <a:xfrm>
            <a:off x="724686" y="2023168"/>
            <a:ext cx="17105645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lnSpc>
                <a:spcPct val="120000"/>
              </a:lnSpc>
              <a:defRPr sz="1800"/>
            </a:pPr>
            <a:r>
              <a:rPr lang="sl-SI" sz="9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ExtraBold"/>
              </a:rPr>
              <a:t>ENOSTAVNE SPODBUDE </a:t>
            </a:r>
          </a:p>
          <a:p>
            <a:pPr lvl="0" algn="l" defTabSz="457200">
              <a:lnSpc>
                <a:spcPct val="120000"/>
              </a:lnSpc>
              <a:defRPr sz="1800"/>
            </a:pPr>
            <a:r>
              <a:rPr lang="sl-SI" sz="9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ExtraBold"/>
              </a:rPr>
              <a:t>MALIH VREDNOSTI ZA MSP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190500" y="7031583"/>
            <a:ext cx="1504950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dirty="0">
                <a:solidFill>
                  <a:srgbClr val="000000"/>
                </a:solidFill>
              </a:rPr>
              <a:t>Simona Grobelnik, vodja sektorja Razvojnih služb </a:t>
            </a: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183702" y="1238250"/>
            <a:ext cx="171713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POSTOPEK PRIDOBITVE VAVČERJEV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1" y="3620534"/>
            <a:ext cx="22549359" cy="65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208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sz="1800" b="0" dirty="0">
              <a:solidFill>
                <a:srgbClr val="0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588589" y="376959"/>
            <a:ext cx="1487061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OBJAVE POZIVOV ZA VAVČERJE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035004" y="3515918"/>
            <a:ext cx="13258800" cy="872034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25.01.2019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35004" y="1882606"/>
            <a:ext cx="133731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14400" indent="-914400" algn="l" rtl="0" latinLnBrk="1" hangingPunct="0">
              <a:buFontTx/>
              <a:buAutoNum type="arabicPeriod"/>
            </a:pPr>
            <a:r>
              <a:rPr lang="sl-SI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certifikate kakovosti</a:t>
            </a:r>
          </a:p>
          <a:p>
            <a:pPr marL="914400" indent="-914400" algn="l" rtl="0" latinLnBrk="1" hangingPunct="0">
              <a:buFontTx/>
              <a:buAutoNum type="arabicPeriod"/>
            </a:pPr>
            <a:r>
              <a:rPr lang="sl-SI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 za zaščito intelektualne lastnine 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4920704" y="8495856"/>
            <a:ext cx="13258800" cy="872034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OBJAVA 22.02.2019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920704" y="10346283"/>
            <a:ext cx="14643646" cy="1949252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Uradni pozivi za vavčerje bodo objavljeni: </a:t>
            </a:r>
          </a:p>
          <a:p>
            <a:pPr marL="742950" indent="-742950" algn="l" rtl="0" latinLnBrk="1" hangingPunct="0">
              <a:buFont typeface="Wingdings" panose="05000000000000000000" pitchFamily="2" charset="2"/>
              <a:buChar char="§"/>
            </a:pPr>
            <a:r>
              <a:rPr lang="sl-SI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spletni strani SPSa: </a:t>
            </a:r>
            <a:r>
              <a:rPr lang="sl-SI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www.podjetniskisklad.si</a:t>
            </a:r>
            <a:endParaRPr lang="sl-SI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 rtl="0" latinLnBrk="1" hangingPunct="0">
              <a:buFont typeface="Wingdings" panose="05000000000000000000" pitchFamily="2" charset="2"/>
              <a:buChar char="§"/>
            </a:pPr>
            <a:r>
              <a:rPr lang="sl-SI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Uradnem listu RS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4920704" y="5782326"/>
            <a:ext cx="1893414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l-SI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3. Vavčer za  udeležbo v gospodarskih delegacijah v tujino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l-SI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Vavčer za udeležbe na mednarodnih forumih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l-SI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sl-SI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Vavčer za skupinske predstavitve slovenskega gospodarstva na sejmih v tujini</a:t>
            </a:r>
            <a:endParaRPr lang="sl-SI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l-SI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6. Vavčer za tržne raziskave tujih trgov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6300" y="2636218"/>
            <a:ext cx="2571750" cy="2445111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3754100" y="3515918"/>
            <a:ext cx="5810250" cy="872034"/>
          </a:xfrm>
          <a:prstGeom prst="rect">
            <a:avLst/>
          </a:prstGeom>
          <a:solidFill>
            <a:srgbClr val="87CB3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AKTIVNA POZIVA</a:t>
            </a:r>
            <a:endParaRPr kumimoji="0" lang="sl-SI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3754100" y="8495856"/>
            <a:ext cx="5810250" cy="872034"/>
          </a:xfrm>
          <a:prstGeom prst="rect">
            <a:avLst/>
          </a:prstGeom>
          <a:solidFill>
            <a:srgbClr val="87CB3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AKTIVNI POZIVA</a:t>
            </a:r>
            <a:endParaRPr kumimoji="0" lang="sl-SI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1100" y="8145334"/>
            <a:ext cx="2571750" cy="2445111"/>
          </a:xfrm>
          <a:prstGeom prst="rect">
            <a:avLst/>
          </a:prstGeom>
        </p:spPr>
      </p:pic>
      <p:pic>
        <p:nvPicPr>
          <p:cNvPr id="16" name="Slika 13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53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189274" y="458257"/>
            <a:ext cx="1487061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POMOČ PRI PRIPRAVI VLOGE - VAVČERJI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210580" y="1987824"/>
            <a:ext cx="23564850" cy="5796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l-SI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BREZPLAČNA POMOČ pri pripravi vloge na: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l-SI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SLOVENSKIH POSLOVNIH TOČKAH (SPOT) Svetovanje  -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sl-SI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voljo so podjetjem v vseh statističnih regijah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l-SI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l-SI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l-SI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sl-SI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l-SI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80" y="4886054"/>
            <a:ext cx="7419070" cy="4837027"/>
          </a:xfrm>
          <a:prstGeom prst="rect">
            <a:avLst/>
          </a:prstGeom>
        </p:spPr>
      </p:pic>
      <p:sp>
        <p:nvSpPr>
          <p:cNvPr id="2" name="Oblak 1"/>
          <p:cNvSpPr/>
          <p:nvPr/>
        </p:nvSpPr>
        <p:spPr>
          <a:xfrm>
            <a:off x="11624580" y="4137984"/>
            <a:ext cx="6320520" cy="3154640"/>
          </a:xfrm>
          <a:prstGeom prst="cloudCallout">
            <a:avLst>
              <a:gd name="adj1" fmla="val -112458"/>
              <a:gd name="adj2" fmla="val 10567"/>
            </a:avLst>
          </a:prstGeom>
          <a:solidFill>
            <a:srgbClr val="BE9C5A"/>
          </a:solidFill>
          <a:ln w="12700" cap="flat">
            <a:solidFill>
              <a:schemeClr val="bg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je res super!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Nekdo mi bo </a:t>
            </a:r>
            <a:b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pomagal pripraviti vlogo!</a:t>
            </a:r>
            <a:endParaRPr kumimoji="0" lang="sl-SI" sz="32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0012" y="9934443"/>
            <a:ext cx="1327363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Svetovalci SPOT svetovanje pomagajo pripraviti vlogo, razložijo kaj pomeni posamezno določilo javnega poziva, kaj je potrebno vpisati v posamezno polje na obrazcih, ipd.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sl-SI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indent="-571500" algn="just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kumimoji="0" lang="sl-SI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pravilnost</a:t>
            </a:r>
            <a:r>
              <a:rPr kumimoji="0" lang="sl-SI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podatkov in popolnost </a:t>
            </a:r>
            <a:r>
              <a:rPr lang="sl-SI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vloge potrdi prijavitelj s podpisom in ostaja odgovornost prijavitelja!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5975370" y="8688983"/>
            <a:ext cx="8408630" cy="5027017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NAČRTOVAN E – VAVČER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l-SI" sz="3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 e – vavčer bo omogočil celotno prijavo in zahtevek opraviti v –e – obliki preko portala SPS</a:t>
            </a:r>
          </a:p>
          <a:p>
            <a:pPr marL="457200" marR="0" indent="-4572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indent="-4572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 bo aplikacija pripravljena vas bomo pravočasno obvestili</a:t>
            </a:r>
            <a:endParaRPr lang="sl-SI" sz="4000" dirty="0">
              <a:solidFill>
                <a:srgbClr val="FFFFFF"/>
              </a:solidFill>
            </a:endParaRPr>
          </a:p>
          <a:p>
            <a:pPr marL="457200" marR="0" indent="-4572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sl-SI" sz="3200" dirty="0">
              <a:solidFill>
                <a:srgbClr val="FFFFFF"/>
              </a:solidFill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l-SI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197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10580" y="412219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210580" y="1476293"/>
            <a:ext cx="2080726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DODATNE STORITVE ZA UPORABNIKE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124" y="2786777"/>
            <a:ext cx="19643737" cy="9753566"/>
          </a:xfrm>
          <a:prstGeom prst="rect">
            <a:avLst/>
          </a:prstGeom>
        </p:spPr>
      </p:pic>
      <p:pic>
        <p:nvPicPr>
          <p:cNvPr id="5" name="Slika 1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57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839559" y="229052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3" y="2737460"/>
            <a:ext cx="23420389" cy="648118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559837" y="3079103"/>
            <a:ext cx="4236098" cy="201541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383088" y="696621"/>
            <a:ext cx="13691565" cy="722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algn="ctr" defTabSz="825500">
              <a:defRPr sz="112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sl-SI" alt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PRIJAVITE SE NA E-NOVICE</a:t>
            </a:r>
            <a:endParaRPr lang="sl-SI" altLang="sl-SI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1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21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839559" y="229052"/>
            <a:ext cx="20828001" cy="118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l">
              <a:defRPr sz="5500" b="1">
                <a:solidFill>
                  <a:srgbClr val="FFFFFF"/>
                </a:solidFill>
                <a:latin typeface="Myriad Pro Condensed"/>
                <a:ea typeface="Myriad Pro Condensed"/>
                <a:cs typeface="Myriad Pro Condensed"/>
                <a:sym typeface="Myriad Pro Condensed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971800" y="5571523"/>
            <a:ext cx="1796415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7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ZA VAŠO POZORNOST</a:t>
            </a:r>
            <a:endParaRPr kumimoji="0" lang="sl-SI" sz="7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6" name="Slika 1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85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80" y="2988695"/>
            <a:ext cx="21929337" cy="6976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3589574" y="414912"/>
            <a:ext cx="171713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KDO SMO?</a:t>
            </a:r>
          </a:p>
        </p:txBody>
      </p:sp>
      <p:pic>
        <p:nvPicPr>
          <p:cNvPr id="7" name="Slika 1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434" y="0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35620" y="0"/>
            <a:ext cx="3156900" cy="863587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495420" y="11180763"/>
            <a:ext cx="16630650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dirty="0">
                <a:solidFill>
                  <a:srgbClr val="000000"/>
                </a:solidFill>
                <a:hlinkClick r:id="rId6"/>
              </a:rPr>
              <a:t>https://www.youtube.com/watch?v=Gml9hWkswY0&amp;t=34s</a:t>
            </a:r>
            <a:endParaRPr lang="sl-SI" dirty="0">
              <a:solidFill>
                <a:srgbClr val="000000"/>
              </a:solidFill>
            </a:endParaRPr>
          </a:p>
          <a:p>
            <a:pPr rtl="0" latinLnBrk="1" hangingPunct="0"/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62383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58" y="1658494"/>
            <a:ext cx="19879939" cy="10934700"/>
          </a:xfrm>
          <a:prstGeom prst="rect">
            <a:avLst/>
          </a:prstGeom>
        </p:spPr>
      </p:pic>
      <p:pic>
        <p:nvPicPr>
          <p:cNvPr id="13" name="Slika 1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948" y="6324"/>
            <a:ext cx="1983052" cy="6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26556" y="0"/>
            <a:ext cx="2512467" cy="68729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9128" y="6309878"/>
            <a:ext cx="3102871" cy="6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48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771668" y="1081662"/>
            <a:ext cx="171713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UGODNOSTI FINANCIRANJA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295650" y="3288806"/>
            <a:ext cx="4171950" cy="3943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70948" y="3222355"/>
            <a:ext cx="4171950" cy="3943350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269424" y="3205762"/>
            <a:ext cx="4171950" cy="394335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037718" y="3248762"/>
            <a:ext cx="4171950" cy="3943350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4806012" y="3288806"/>
            <a:ext cx="4171950" cy="394335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70948" y="7807147"/>
            <a:ext cx="4171950" cy="394335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331261" y="7851578"/>
            <a:ext cx="4171950" cy="3943350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0028718" y="7851578"/>
            <a:ext cx="4171950" cy="394335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4806012" y="7851578"/>
            <a:ext cx="4171950" cy="3943350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924681" y="3560407"/>
            <a:ext cx="3102937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HITREJŠI,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CENEJŠI IN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LAŽJI DOSTOP DO UGODNIH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FINANČNIH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865768" y="3560407"/>
            <a:ext cx="3102937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BREZ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STROŠKOV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ODOBRITVE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VODENJA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FINANČNIH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10563225" y="4249709"/>
            <a:ext cx="310293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NIŽJE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OBRESTNE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5281999" y="4633698"/>
            <a:ext cx="321997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ENOSTAVNI IN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HITRI POSTOPKI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19810368" y="3286863"/>
            <a:ext cx="4171950" cy="3943350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20286355" y="4430477"/>
            <a:ext cx="321997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NIŽJE ZAHTEVE PO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ZAVAROVANJU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924681" y="8723863"/>
            <a:ext cx="321997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POMOČ PRI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PRIJAVI IN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PRIPRAVI VLOG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5857612" y="8638111"/>
            <a:ext cx="3219976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KORIŠČENJA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DALJŠEGA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MORATORIJA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10446186" y="9130553"/>
            <a:ext cx="321997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DELITEV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TVEGANJ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19810368" y="7851578"/>
            <a:ext cx="4171950" cy="394335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15281999" y="8405187"/>
            <a:ext cx="321997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INDIVIDUALNI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PRISTOP – </a:t>
            </a:r>
            <a:b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ISKANJE </a:t>
            </a:r>
            <a:b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MOŽNIH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REŠITEV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20286355" y="8405187"/>
            <a:ext cx="321997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VSEBINSKA </a:t>
            </a:r>
            <a:b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(mreženje,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mentorstva, </a:t>
            </a:r>
            <a:b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usposabljanja,…)</a:t>
            </a:r>
            <a:endParaRPr kumimoji="0" lang="sl-SI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28" name="Slika 1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27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pic>
        <p:nvPicPr>
          <p:cNvPr id="13" name="Slika 1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948" y="6324"/>
            <a:ext cx="1983052" cy="6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26556" y="0"/>
            <a:ext cx="2512467" cy="68729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0800"/>
            <a:ext cx="24484537" cy="101346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-1657350" y="2652954"/>
            <a:ext cx="78295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ZAGONSKE SPODBUDE</a:t>
            </a: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546015" y="2584116"/>
            <a:ext cx="78295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SEMENSKI KAPITAL</a:t>
            </a: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334827" y="2606838"/>
            <a:ext cx="78295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TVEGAN KAPITAL</a:t>
            </a: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412229" y="2603826"/>
            <a:ext cx="78295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MIKROKREDITI</a:t>
            </a: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4578930" y="2606838"/>
            <a:ext cx="78295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GARANCIJE</a:t>
            </a: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8367742" y="2657636"/>
            <a:ext cx="78295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POSEBNE SPODBUDE</a:t>
            </a: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4694020" y="354830"/>
            <a:ext cx="1487061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RAZPISI 2019</a:t>
            </a:r>
          </a:p>
        </p:txBody>
      </p:sp>
    </p:spTree>
    <p:extLst>
      <p:ext uri="{BB962C8B-B14F-4D97-AF65-F5344CB8AC3E}">
        <p14:creationId xmlns:p14="http://schemas.microsoft.com/office/powerpoint/2010/main" val="33025763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771668" y="0"/>
            <a:ext cx="171713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PROGRAMI VSEBINSKE PODPORE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98" y="850309"/>
            <a:ext cx="14467104" cy="1266822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-685800" y="2369037"/>
            <a:ext cx="575310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NA VOLJO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</a:t>
            </a:r>
          </a:p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/4,5 mio EUR/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-685800" y="8205691"/>
            <a:ext cx="575310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NA VOLJO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</a:t>
            </a:r>
          </a:p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/1,52 mio EUR /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-685800" y="12255448"/>
            <a:ext cx="575310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NA VOLJO </a:t>
            </a:r>
            <a:b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</a:t>
            </a:r>
          </a:p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/1,40 mio EUR /</a:t>
            </a:r>
          </a:p>
        </p:txBody>
      </p:sp>
      <p:sp>
        <p:nvSpPr>
          <p:cNvPr id="10" name="PoljeZBesedilom 9"/>
          <p:cNvSpPr txBox="1"/>
          <p:nvPr/>
        </p:nvSpPr>
        <p:spPr>
          <a:xfrm rot="16200000">
            <a:off x="16769399" y="6611646"/>
            <a:ext cx="9399908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ZA OKOLI </a:t>
            </a:r>
          </a:p>
          <a:p>
            <a:pPr rtl="0" latinLnBrk="1" hangingPunct="0"/>
            <a:r>
              <a:rPr lang="sl-SI" sz="60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</a:t>
            </a:r>
          </a:p>
          <a:p>
            <a:pPr rtl="0" latinLnBrk="1" hangingPunct="0"/>
            <a:r>
              <a:rPr lang="sl-SI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PROJEKTOV</a:t>
            </a:r>
          </a:p>
        </p:txBody>
      </p:sp>
      <p:sp>
        <p:nvSpPr>
          <p:cNvPr id="2" name="Desni zaviti oklepaj 1"/>
          <p:cNvSpPr/>
          <p:nvPr/>
        </p:nvSpPr>
        <p:spPr>
          <a:xfrm>
            <a:off x="18897600" y="1981200"/>
            <a:ext cx="800100" cy="10971875"/>
          </a:xfrm>
          <a:prstGeom prst="rightBrace">
            <a:avLst/>
          </a:prstGeom>
          <a:noFill/>
          <a:ln w="28575" cap="flat">
            <a:solidFill>
              <a:srgbClr val="202657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1" name="Slika 13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97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240852" y="282774"/>
            <a:ext cx="1717134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SPODBUDE MALIH VREDNOSTI PREKO VAVČERJEV 2019-2023</a:t>
            </a:r>
          </a:p>
          <a:p>
            <a:pPr rtl="0" latinLnBrk="1" hangingPunct="0"/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/VSEBINE/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8968705" y="3868184"/>
            <a:ext cx="4777274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b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USPOSABLJANJE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TUJINI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HIGH-TECH </a:t>
            </a:r>
          </a:p>
          <a:p>
            <a:pPr rtl="0" latinLnBrk="1" hangingPunct="0"/>
            <a: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2252662"/>
            <a:ext cx="22502813" cy="104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7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423862" y="5111758"/>
            <a:ext cx="5576888" cy="5519946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219824" y="5111758"/>
            <a:ext cx="5257800" cy="5519946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1756318" y="5127525"/>
            <a:ext cx="5541082" cy="5504179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28712" y="1204811"/>
            <a:ext cx="184023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POSEBNOSTI VAVČERJEV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128712" y="6160500"/>
            <a:ext cx="3962400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ENOSTAVNE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SPODBUDE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MALIH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VREDNOSTI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ZA MSP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867524" y="6724757"/>
            <a:ext cx="39624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HITRA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OBRAVNAVA 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2559945" y="6724757"/>
            <a:ext cx="39624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NA VOLJO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SKOZI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VSE LETO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17604667" y="5111758"/>
            <a:ext cx="5910090" cy="5504178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7710589" y="6776053"/>
            <a:ext cx="569824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BREZPLAČNA POMOČ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PRI PRIPRAVI VLOG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SPOT Svetovanje</a:t>
            </a: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388" y="391995"/>
            <a:ext cx="2314957" cy="2292373"/>
          </a:xfrm>
          <a:prstGeom prst="rect">
            <a:avLst/>
          </a:prstGeom>
        </p:spPr>
      </p:pic>
      <p:pic>
        <p:nvPicPr>
          <p:cNvPr id="13" name="Slika 13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7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85736" y="3827810"/>
            <a:ext cx="7796213" cy="7388938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335063" y="1981074"/>
            <a:ext cx="184023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4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388" y="391996"/>
            <a:ext cx="2281645" cy="2259386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392902" y="5084673"/>
            <a:ext cx="6794729" cy="4596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sofinanciranje  v višini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60 %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oz. do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10.000 EUR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posamezen </a:t>
            </a:r>
            <a:b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odobren vavčer </a:t>
            </a:r>
            <a:endParaRPr kumimoji="0" lang="sl-SI" sz="4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8131286" y="3827810"/>
            <a:ext cx="7796213" cy="7388938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8381656" y="5738846"/>
            <a:ext cx="7295472" cy="2964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skupna višina vavčerjev,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 jih lahko podjetje koristi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30.000 EUR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leto</a:t>
            </a:r>
            <a:endParaRPr kumimoji="0" lang="sl-SI" sz="4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2" name="Pravokotnik 21"/>
          <p:cNvSpPr/>
          <p:nvPr/>
        </p:nvSpPr>
        <p:spPr>
          <a:xfrm>
            <a:off x="16156608" y="3827810"/>
            <a:ext cx="7796213" cy="7388938"/>
          </a:xfrm>
          <a:prstGeom prst="rect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535868" y="724211"/>
            <a:ext cx="184023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 VAVČERJEV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16156608" y="5164370"/>
            <a:ext cx="7295472" cy="3580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Upravičeni stroški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vavčerjev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vsa vsebinska področja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bodo od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01.01.2019</a:t>
            </a:r>
            <a:r>
              <a:rPr lang="sl-SI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dalje </a:t>
            </a:r>
            <a:endParaRPr kumimoji="0" lang="sl-SI" sz="4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2" name="Slika 13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18" y="242271"/>
            <a:ext cx="2456966" cy="8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26070" y="200902"/>
            <a:ext cx="3373236" cy="9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649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dlaga za PPT_SLO" id="{84573245-B477-EF46-8658-0FC34D5AAE45}" vid="{25A4D89F-C310-2F4E-A569-4F3B591DABE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podlaga za PPT_SLO_template</Template>
  <TotalTime>15023</TotalTime>
  <Words>387</Words>
  <Application>Microsoft Office PowerPoint</Application>
  <PresentationFormat>Po meri</PresentationFormat>
  <Paragraphs>147</Paragraphs>
  <Slides>15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3" baseType="lpstr">
      <vt:lpstr>Arial</vt:lpstr>
      <vt:lpstr>Avenir Roman</vt:lpstr>
      <vt:lpstr>Calibri</vt:lpstr>
      <vt:lpstr>Helvetica Light</vt:lpstr>
      <vt:lpstr>Myriad Pro Condensed</vt:lpstr>
      <vt:lpstr>Tahoma</vt:lpstr>
      <vt:lpstr>Wingdings</vt:lpstr>
      <vt:lpstr>White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Grobelnik</dc:creator>
  <cp:lastModifiedBy>Lidija Flajs</cp:lastModifiedBy>
  <cp:revision>452</cp:revision>
  <cp:lastPrinted>2018-12-18T14:03:05Z</cp:lastPrinted>
  <dcterms:created xsi:type="dcterms:W3CDTF">2018-10-22T11:40:40Z</dcterms:created>
  <dcterms:modified xsi:type="dcterms:W3CDTF">2019-04-01T07:44:31Z</dcterms:modified>
</cp:coreProperties>
</file>